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
      <p:font typeface="Average"/>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64B73F2-097A-4834-B0C8-01D45DD046CB}">
  <a:tblStyle styleId="{564B73F2-097A-4834-B0C8-01D45DD046C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font" Target="fonts/Average-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Montserrat-regular.fntdata"/><Relationship Id="rId16" Type="http://schemas.openxmlformats.org/officeDocument/2006/relationships/slide" Target="slides/slide10.xml"/><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1099332ab6_1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1099332ab6_1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Generally, when a port pin is not being used, the microcontroller will default the pins to input, in order to </a:t>
            </a:r>
            <a:r>
              <a:rPr lang="en-GB"/>
              <a:t>save power</a:t>
            </a:r>
            <a:r>
              <a:rPr lang="en-GB"/>
              <a:t>. However,if the pin is unused,</a:t>
            </a:r>
            <a:r>
              <a:rPr lang="en-GB"/>
              <a:t>then it's probably not connected to an external</a:t>
            </a:r>
            <a:r>
              <a:rPr lang="en-GB"/>
              <a:t> circuitry. As a result, the input pin is floating, and the input signal to the Pinx_Bitn D flip-flop is unknown,which can lead to strange and unexpected behavior;for example, an unexpected/unwanted interrupt might occur.A very standard method for managing unused input pins is to connect a fairly large resistance between the pin and the power supply.In this way,the port pin is very weakly pulled high, and no unwanted transitions will occur. It turns out that because this method is so standard, most microprocessors will provide internal pull-up resistors on any port pins that may be configured as inputs. The ATmega328P provides internal pull-up resistors on all port pins, which can be enabled and disabled based on the schematic depicted in Fig. 6.5.</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 New to the schematic is an AND gate that has inputs of the DDRx_Bitn (Data Direction Register) output via an inversion and the Portx_Bitn output.The output of the AND gate goes to the gate of a transistor, which then allows a channel pathway between the power supply and the pin perhaps through a resistor, although the transistor can be made to act as the resistor itself. As a result, an internal pull-up behavior is enabled via the following procedure: </a:t>
            </a:r>
            <a:endParaRPr/>
          </a:p>
          <a:p>
            <a:pPr indent="0" lvl="0" marL="0" rtl="0" algn="l">
              <a:spcBef>
                <a:spcPts val="0"/>
              </a:spcBef>
              <a:spcAft>
                <a:spcPts val="0"/>
              </a:spcAft>
              <a:buNone/>
            </a:pPr>
            <a:r>
              <a:rPr lang="en-GB"/>
              <a:t>1. write a ‘0’ into DDRx_Bitn, then </a:t>
            </a:r>
            <a:endParaRPr/>
          </a:p>
          <a:p>
            <a:pPr indent="0" lvl="0" marL="0" rtl="0" algn="l">
              <a:spcBef>
                <a:spcPts val="0"/>
              </a:spcBef>
              <a:spcAft>
                <a:spcPts val="0"/>
              </a:spcAft>
              <a:buNone/>
            </a:pPr>
            <a:r>
              <a:rPr lang="en-GB"/>
              <a:t>2. write a ‘1’ into Portx_Bitn. </a:t>
            </a:r>
            <a:endParaRPr/>
          </a:p>
          <a:p>
            <a:pPr indent="0" lvl="0" marL="0" rtl="0" algn="l">
              <a:spcBef>
                <a:spcPts val="0"/>
              </a:spcBef>
              <a:spcAft>
                <a:spcPts val="0"/>
              </a:spcAft>
              <a:buNone/>
            </a:pPr>
            <a:r>
              <a:rPr lang="en-GB"/>
              <a:t>To keep a portpin configured as an input, but to disable the internal pull-up, a ‘0’ would be written into Portx_Bitn instead. </a:t>
            </a:r>
            <a:endParaRPr/>
          </a:p>
          <a:p>
            <a:pPr indent="0" lvl="0" marL="0" rtl="0" algn="l">
              <a:spcBef>
                <a:spcPts val="0"/>
              </a:spcBef>
              <a:spcAft>
                <a:spcPts val="0"/>
              </a:spcAft>
              <a:buNone/>
            </a:pPr>
            <a:r>
              <a:rPr lang="en-GB"/>
              <a:t>Note that this procedure is very specific to the ATmega328P microcontroller; other processors offer their own methods for managing internal pull-up resistors</a:t>
            </a:r>
            <a:endParaRPr/>
          </a:p>
          <a:p>
            <a:pPr indent="0" lvl="0" marL="0" rtl="0" algn="l">
              <a:spcBef>
                <a:spcPts val="0"/>
              </a:spcBef>
              <a:spcAft>
                <a:spcPts val="0"/>
              </a:spcAft>
              <a:buNone/>
            </a:pPr>
            <a:r>
              <a:rPr lang="en-GB"/>
              <a:t>In this schematic, the pull-up resistor is connected between the power supply \( V_{DD} \) and the output pin (Portx\_Pinn). Here’s how it works:</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In summary, the pull-up resistor ensures a stable high state on Portx\_Pinn when the output is not actively pulled low by the transistor, providing a reliable logic level and preventing floating states in both input and output configurations.</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GB"/>
              <a:t>Summary</a:t>
            </a:r>
            <a:endParaRPr/>
          </a:p>
          <a:p>
            <a:pPr indent="0" lvl="0" marL="0" rtl="0" algn="l">
              <a:spcBef>
                <a:spcPts val="0"/>
              </a:spcBef>
              <a:spcAft>
                <a:spcPts val="0"/>
              </a:spcAft>
              <a:buClr>
                <a:schemeClr val="dk1"/>
              </a:buClr>
              <a:buSzPts val="1100"/>
              <a:buFont typeface="Arial"/>
              <a:buNone/>
            </a:pPr>
            <a:r>
              <a:rPr lang="en-GB"/>
              <a:t>: The pull-up resistor ensures that the pin Portx\_Pinn is in a defined state (logic high, or close to \( V_{DD} \)) when the output transistor connected to ground (open-drain or open-collector configuration) is off (not conducting). Without a pull-up resistor, the pin could float, resulting in an undefined or noisy state.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2. **Operation in Output Mode**:</a:t>
            </a:r>
            <a:endParaRPr/>
          </a:p>
          <a:p>
            <a:pPr indent="0" lvl="0" marL="0" rtl="0" algn="l">
              <a:spcBef>
                <a:spcPts val="0"/>
              </a:spcBef>
              <a:spcAft>
                <a:spcPts val="0"/>
              </a:spcAft>
              <a:buClr>
                <a:schemeClr val="dk1"/>
              </a:buClr>
              <a:buSzPts val="1100"/>
              <a:buFont typeface="Arial"/>
              <a:buNone/>
            </a:pPr>
            <a:r>
              <a:rPr lang="en-GB"/>
              <a:t>   - When the DDRx\_Bitn (Data Direction Register bit) is set, the Portx\_Bitn controls the output state.</a:t>
            </a:r>
            <a:endParaRPr/>
          </a:p>
          <a:p>
            <a:pPr indent="0" lvl="0" marL="0" rtl="0" algn="l">
              <a:spcBef>
                <a:spcPts val="0"/>
              </a:spcBef>
              <a:spcAft>
                <a:spcPts val="0"/>
              </a:spcAft>
              <a:buClr>
                <a:schemeClr val="dk1"/>
              </a:buClr>
              <a:buSzPts val="1100"/>
              <a:buFont typeface="Arial"/>
              <a:buNone/>
            </a:pPr>
            <a:r>
              <a:rPr lang="en-GB"/>
              <a:t>   - If Portx\_Bitn is high, the transistor is off, and the pull-up resistor pulls Portx\_Pinn to \( V_{DD} \), giving a high output.</a:t>
            </a:r>
            <a:endParaRPr/>
          </a:p>
          <a:p>
            <a:pPr indent="0" lvl="0" marL="0" rtl="0" algn="l">
              <a:spcBef>
                <a:spcPts val="0"/>
              </a:spcBef>
              <a:spcAft>
                <a:spcPts val="0"/>
              </a:spcAft>
              <a:buClr>
                <a:schemeClr val="dk1"/>
              </a:buClr>
              <a:buSzPts val="1100"/>
              <a:buFont typeface="Arial"/>
              <a:buNone/>
            </a:pPr>
            <a:r>
              <a:rPr lang="en-GB"/>
              <a:t>   - If Portx\_Bitn is low, the transistor turns on, connecting Portx\_Pinn to ground, resulting in a low output.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3. **Operation in Input Mode**:</a:t>
            </a:r>
            <a:endParaRPr/>
          </a:p>
          <a:p>
            <a:pPr indent="0" lvl="0" marL="0" rtl="0" algn="l">
              <a:spcBef>
                <a:spcPts val="0"/>
              </a:spcBef>
              <a:spcAft>
                <a:spcPts val="0"/>
              </a:spcAft>
              <a:buClr>
                <a:schemeClr val="dk1"/>
              </a:buClr>
              <a:buSzPts val="1100"/>
              <a:buFont typeface="Arial"/>
              <a:buNone/>
            </a:pPr>
            <a:r>
              <a:rPr lang="en-GB"/>
              <a:t>   - When DDRx\_Bitn is cleared, the pin operates in input mode.</a:t>
            </a:r>
            <a:endParaRPr/>
          </a:p>
          <a:p>
            <a:pPr indent="0" lvl="0" marL="0" rtl="0" algn="l">
              <a:spcBef>
                <a:spcPts val="0"/>
              </a:spcBef>
              <a:spcAft>
                <a:spcPts val="0"/>
              </a:spcAft>
              <a:buClr>
                <a:schemeClr val="dk1"/>
              </a:buClr>
              <a:buSzPts val="1100"/>
              <a:buFont typeface="Arial"/>
              <a:buNone/>
            </a:pPr>
            <a:r>
              <a:rPr lang="en-GB"/>
              <a:t>   - The pull-up resistor can be optionally enabled (if implemented) to pull the input pin to a high state, avoiding floating.</a:t>
            </a:r>
            <a:endParaRPr/>
          </a:p>
          <a:p>
            <a:pPr indent="0" lvl="0" marL="0" rtl="0" algn="l">
              <a:spcBef>
                <a:spcPts val="0"/>
              </a:spcBef>
              <a:spcAft>
                <a:spcPts val="0"/>
              </a:spcAft>
              <a:buClr>
                <a:schemeClr val="dk1"/>
              </a:buClr>
              <a:buSzPts val="1100"/>
              <a:buFont typeface="Arial"/>
              <a:buNone/>
            </a:pPr>
            <a:r>
              <a:rPr lang="en-GB"/>
              <a:t>   - The ReadPinx\_Bitn signal allows reading the actual state of the pin, taking the pull-up resistor’s effect into account.</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f8799739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f8799739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f87997393_0_1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87997393_0_1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31099332ab6_1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31099332ab6_1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1099332ab6_1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1099332ab6_1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6.png"/><Relationship Id="rId5"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4D29AA"/>
            </a:gs>
            <a:gs pos="100000">
              <a:srgbClr val="1E123D"/>
            </a:gs>
          </a:gsLst>
          <a:lin ang="5400012" scaled="0"/>
        </a:gradFill>
      </p:bgPr>
    </p:bg>
    <p:spTree>
      <p:nvGrpSpPr>
        <p:cNvPr id="227" name="Shape 227"/>
        <p:cNvGrpSpPr/>
        <p:nvPr/>
      </p:nvGrpSpPr>
      <p:grpSpPr>
        <a:xfrm>
          <a:off x="0" y="0"/>
          <a:ext cx="0" cy="0"/>
          <a:chOff x="0" y="0"/>
          <a:chExt cx="0" cy="0"/>
        </a:xfrm>
      </p:grpSpPr>
      <p:sp>
        <p:nvSpPr>
          <p:cNvPr id="228" name="Google Shape;228;p17"/>
          <p:cNvSpPr txBox="1"/>
          <p:nvPr>
            <p:ph type="ctrTitle"/>
          </p:nvPr>
        </p:nvSpPr>
        <p:spPr>
          <a:xfrm>
            <a:off x="0" y="492800"/>
            <a:ext cx="2560800" cy="2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t>GROUP 2</a:t>
            </a:r>
            <a:endParaRPr b="1" sz="1800"/>
          </a:p>
        </p:txBody>
      </p:sp>
      <p:sp>
        <p:nvSpPr>
          <p:cNvPr id="229" name="Google Shape;229;p17"/>
          <p:cNvSpPr txBox="1"/>
          <p:nvPr>
            <p:ph idx="1" type="subTitle"/>
          </p:nvPr>
        </p:nvSpPr>
        <p:spPr>
          <a:xfrm>
            <a:off x="1872325" y="-126350"/>
            <a:ext cx="4554900" cy="1015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GB" sz="5400"/>
              <a:t>RESISTORS</a:t>
            </a:r>
            <a:endParaRPr b="1" sz="5400"/>
          </a:p>
        </p:txBody>
      </p:sp>
      <p:graphicFrame>
        <p:nvGraphicFramePr>
          <p:cNvPr id="230" name="Google Shape;230;p17"/>
          <p:cNvGraphicFramePr/>
          <p:nvPr/>
        </p:nvGraphicFramePr>
        <p:xfrm>
          <a:off x="445113" y="889450"/>
          <a:ext cx="3000000" cy="3000000"/>
        </p:xfrm>
        <a:graphic>
          <a:graphicData uri="http://schemas.openxmlformats.org/drawingml/2006/table">
            <a:tbl>
              <a:tblPr>
                <a:noFill/>
                <a:tableStyleId>{564B73F2-097A-4834-B0C8-01D45DD046CB}</a:tableStyleId>
              </a:tblPr>
              <a:tblGrid>
                <a:gridCol w="3022900"/>
                <a:gridCol w="2178450"/>
                <a:gridCol w="2600675"/>
              </a:tblGrid>
              <a:tr h="332225">
                <a:tc>
                  <a:txBody>
                    <a:bodyPr/>
                    <a:lstStyle/>
                    <a:p>
                      <a:pPr indent="0" lvl="0" marL="0" rtl="0" algn="l">
                        <a:spcBef>
                          <a:spcPts val="0"/>
                        </a:spcBef>
                        <a:spcAft>
                          <a:spcPts val="0"/>
                        </a:spcAft>
                        <a:buNone/>
                      </a:pPr>
                      <a:r>
                        <a:rPr lang="en-GB">
                          <a:solidFill>
                            <a:schemeClr val="lt1"/>
                          </a:solidFill>
                        </a:rPr>
                        <a:t>NAME</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REG.NO</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STD.NO</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8550">
                <a:tc>
                  <a:txBody>
                    <a:bodyPr/>
                    <a:lstStyle/>
                    <a:p>
                      <a:pPr indent="0" lvl="0" marL="0" rtl="0" algn="l">
                        <a:spcBef>
                          <a:spcPts val="0"/>
                        </a:spcBef>
                        <a:spcAft>
                          <a:spcPts val="0"/>
                        </a:spcAft>
                        <a:buNone/>
                      </a:pPr>
                      <a:r>
                        <a:rPr b="1" lang="en-GB">
                          <a:solidFill>
                            <a:schemeClr val="lt1"/>
                          </a:solidFill>
                        </a:rPr>
                        <a:t>NAKAWUNGU TEDDY</a:t>
                      </a:r>
                      <a:endParaRPr b="1">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23/U/13595/EVE</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2300713595</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8550">
                <a:tc>
                  <a:txBody>
                    <a:bodyPr/>
                    <a:lstStyle/>
                    <a:p>
                      <a:pPr indent="0" lvl="0" marL="0" rtl="0" algn="l">
                        <a:spcBef>
                          <a:spcPts val="0"/>
                        </a:spcBef>
                        <a:spcAft>
                          <a:spcPts val="0"/>
                        </a:spcAft>
                        <a:buNone/>
                      </a:pPr>
                      <a:r>
                        <a:rPr b="1" lang="en-GB">
                          <a:solidFill>
                            <a:schemeClr val="lt1"/>
                          </a:solidFill>
                        </a:rPr>
                        <a:t>NAMATA HAULA MUANAISHA</a:t>
                      </a:r>
                      <a:endParaRPr b="1">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23/U/14394/EVE</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2300714394</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6375">
                <a:tc>
                  <a:txBody>
                    <a:bodyPr/>
                    <a:lstStyle/>
                    <a:p>
                      <a:pPr indent="0" lvl="0" marL="0" rtl="0" algn="l">
                        <a:spcBef>
                          <a:spcPts val="0"/>
                        </a:spcBef>
                        <a:spcAft>
                          <a:spcPts val="0"/>
                        </a:spcAft>
                        <a:buNone/>
                      </a:pPr>
                      <a:r>
                        <a:rPr b="1" lang="en-GB">
                          <a:solidFill>
                            <a:schemeClr val="lt1"/>
                          </a:solidFill>
                        </a:rPr>
                        <a:t>NABBAALE CLAIRE</a:t>
                      </a:r>
                      <a:endParaRPr b="1">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23/U/12770/EVE</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2300712770</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6375">
                <a:tc>
                  <a:txBody>
                    <a:bodyPr/>
                    <a:lstStyle/>
                    <a:p>
                      <a:pPr indent="0" lvl="0" marL="0" rtl="0" algn="l">
                        <a:spcBef>
                          <a:spcPts val="0"/>
                        </a:spcBef>
                        <a:spcAft>
                          <a:spcPts val="0"/>
                        </a:spcAft>
                        <a:buNone/>
                      </a:pPr>
                      <a:r>
                        <a:rPr b="1" lang="en-GB">
                          <a:solidFill>
                            <a:schemeClr val="lt1"/>
                          </a:solidFill>
                        </a:rPr>
                        <a:t>SUKWE BENJAMIN</a:t>
                      </a:r>
                      <a:endParaRPr b="1">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23/U/24518/EVE</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2300724518</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6375">
                <a:tc>
                  <a:txBody>
                    <a:bodyPr/>
                    <a:lstStyle/>
                    <a:p>
                      <a:pPr indent="0" lvl="0" marL="0" rtl="0" algn="l">
                        <a:spcBef>
                          <a:spcPts val="0"/>
                        </a:spcBef>
                        <a:spcAft>
                          <a:spcPts val="0"/>
                        </a:spcAft>
                        <a:buNone/>
                      </a:pPr>
                      <a:r>
                        <a:rPr b="1" lang="en-GB">
                          <a:solidFill>
                            <a:schemeClr val="lt1"/>
                          </a:solidFill>
                        </a:rPr>
                        <a:t>TWESIGE TREJAN</a:t>
                      </a:r>
                      <a:endParaRPr b="1">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23/U/18302/EVE</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2300718302</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6375">
                <a:tc>
                  <a:txBody>
                    <a:bodyPr/>
                    <a:lstStyle/>
                    <a:p>
                      <a:pPr indent="0" lvl="0" marL="0" rtl="0" algn="l">
                        <a:spcBef>
                          <a:spcPts val="0"/>
                        </a:spcBef>
                        <a:spcAft>
                          <a:spcPts val="0"/>
                        </a:spcAft>
                        <a:buNone/>
                      </a:pPr>
                      <a:r>
                        <a:rPr b="1" lang="en-GB">
                          <a:solidFill>
                            <a:schemeClr val="lt1"/>
                          </a:solidFill>
                        </a:rPr>
                        <a:t>KINATAMA</a:t>
                      </a:r>
                      <a:r>
                        <a:rPr b="1" lang="en-GB">
                          <a:solidFill>
                            <a:schemeClr val="lt1"/>
                          </a:solidFill>
                        </a:rPr>
                        <a:t> LAUREN</a:t>
                      </a:r>
                      <a:endParaRPr b="1">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23/U/09869/EVE</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2300709869</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6375">
                <a:tc>
                  <a:txBody>
                    <a:bodyPr/>
                    <a:lstStyle/>
                    <a:p>
                      <a:pPr indent="0" lvl="0" marL="0" rtl="0" algn="l">
                        <a:spcBef>
                          <a:spcPts val="0"/>
                        </a:spcBef>
                        <a:spcAft>
                          <a:spcPts val="0"/>
                        </a:spcAft>
                        <a:buNone/>
                      </a:pPr>
                      <a:r>
                        <a:rPr b="1" lang="en-GB">
                          <a:solidFill>
                            <a:schemeClr val="lt1"/>
                          </a:solidFill>
                        </a:rPr>
                        <a:t>MWESIGWA ELAINE</a:t>
                      </a:r>
                      <a:endParaRPr b="1">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6375">
                <a:tc>
                  <a:txBody>
                    <a:bodyPr/>
                    <a:lstStyle/>
                    <a:p>
                      <a:pPr indent="0" lvl="0" marL="0" rtl="0" algn="l">
                        <a:spcBef>
                          <a:spcPts val="0"/>
                        </a:spcBef>
                        <a:spcAft>
                          <a:spcPts val="0"/>
                        </a:spcAft>
                        <a:buNone/>
                      </a:pPr>
                      <a:r>
                        <a:rPr b="1" lang="en-GB">
                          <a:solidFill>
                            <a:schemeClr val="lt1"/>
                          </a:solidFill>
                        </a:rPr>
                        <a:t>SSERUBE BERIS MARTIN</a:t>
                      </a:r>
                      <a:endParaRPr b="1">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6375">
                <a:tc>
                  <a:txBody>
                    <a:bodyPr/>
                    <a:lstStyle/>
                    <a:p>
                      <a:pPr indent="0" lvl="0" marL="0" rtl="0" algn="l">
                        <a:spcBef>
                          <a:spcPts val="0"/>
                        </a:spcBef>
                        <a:spcAft>
                          <a:spcPts val="0"/>
                        </a:spcAft>
                        <a:buNone/>
                      </a:pPr>
                      <a:r>
                        <a:rPr b="1" lang="en-GB">
                          <a:solidFill>
                            <a:schemeClr val="lt1"/>
                          </a:solidFill>
                        </a:rPr>
                        <a:t>KISIRINYA SIRAJJE</a:t>
                      </a:r>
                      <a:endParaRPr b="1">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23/U/24072/EVE</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2300724072</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26375">
                <a:tc>
                  <a:txBody>
                    <a:bodyPr/>
                    <a:lstStyle/>
                    <a:p>
                      <a:pPr indent="0" lvl="0" marL="0" rtl="0" algn="l">
                        <a:spcBef>
                          <a:spcPts val="0"/>
                        </a:spcBef>
                        <a:spcAft>
                          <a:spcPts val="0"/>
                        </a:spcAft>
                        <a:buNone/>
                      </a:pPr>
                      <a:r>
                        <a:rPr b="1" lang="en-GB">
                          <a:solidFill>
                            <a:schemeClr val="lt1"/>
                          </a:solidFill>
                        </a:rPr>
                        <a:t>ASINGWIRE ERIC HANNINGTON</a:t>
                      </a:r>
                      <a:endParaRPr b="1">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ILLUSTRATION OF INTERNAL PULL UP RESISTOR IN USE</a:t>
            </a:r>
            <a:endParaRPr/>
          </a:p>
        </p:txBody>
      </p:sp>
      <p:sp>
        <p:nvSpPr>
          <p:cNvPr id="292" name="Google Shape;292;p2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93" name="Google Shape;293;p26"/>
          <p:cNvPicPr preferRelativeResize="0"/>
          <p:nvPr/>
        </p:nvPicPr>
        <p:blipFill>
          <a:blip r:embed="rId3">
            <a:alphaModFix/>
          </a:blip>
          <a:stretch>
            <a:fillRect/>
          </a:stretch>
        </p:blipFill>
        <p:spPr>
          <a:xfrm>
            <a:off x="1232750" y="1236825"/>
            <a:ext cx="7038901" cy="38384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448575" y="1132625"/>
            <a:ext cx="48336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a:t>WHAT IS A RESISTOR?</a:t>
            </a:r>
            <a:endParaRPr b="1" sz="3000"/>
          </a:p>
        </p:txBody>
      </p:sp>
      <p:sp>
        <p:nvSpPr>
          <p:cNvPr id="236" name="Google Shape;236;p18"/>
          <p:cNvSpPr txBox="1"/>
          <p:nvPr/>
        </p:nvSpPr>
        <p:spPr>
          <a:xfrm>
            <a:off x="448575" y="2247375"/>
            <a:ext cx="5466300" cy="179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sz="2200">
                <a:solidFill>
                  <a:srgbClr val="CACACA"/>
                </a:solidFill>
                <a:latin typeface="Montserrat"/>
                <a:ea typeface="Montserrat"/>
                <a:cs typeface="Montserrat"/>
                <a:sym typeface="Montserrat"/>
              </a:rPr>
              <a:t>A resistor is a passive electrical component that is used for either limiting or regulating the flow of </a:t>
            </a:r>
            <a:r>
              <a:rPr b="1" lang="en-GB" sz="2200">
                <a:solidFill>
                  <a:srgbClr val="CACACA"/>
                </a:solidFill>
                <a:latin typeface="Montserrat"/>
                <a:ea typeface="Montserrat"/>
                <a:cs typeface="Montserrat"/>
                <a:sym typeface="Montserrat"/>
              </a:rPr>
              <a:t>electrical</a:t>
            </a:r>
            <a:r>
              <a:rPr b="1" lang="en-GB" sz="2200">
                <a:solidFill>
                  <a:srgbClr val="CACACA"/>
                </a:solidFill>
                <a:latin typeface="Montserrat"/>
                <a:ea typeface="Montserrat"/>
                <a:cs typeface="Montserrat"/>
                <a:sym typeface="Montserrat"/>
              </a:rPr>
              <a:t> current in an electrical circuit.</a:t>
            </a:r>
            <a:endParaRPr b="1" sz="26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917075" y="162325"/>
            <a:ext cx="7038900" cy="5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a:t>HOW A RESISTOR WORKS</a:t>
            </a:r>
            <a:endParaRPr b="1" sz="3000"/>
          </a:p>
        </p:txBody>
      </p:sp>
      <p:sp>
        <p:nvSpPr>
          <p:cNvPr id="242" name="Google Shape;242;p19"/>
          <p:cNvSpPr txBox="1"/>
          <p:nvPr>
            <p:ph idx="1" type="body"/>
          </p:nvPr>
        </p:nvSpPr>
        <p:spPr>
          <a:xfrm>
            <a:off x="1620825" y="782975"/>
            <a:ext cx="7038900" cy="4360500"/>
          </a:xfrm>
          <a:prstGeom prst="rect">
            <a:avLst/>
          </a:prstGeom>
        </p:spPr>
        <p:txBody>
          <a:bodyPr anchorCtr="0" anchor="t" bIns="91425" lIns="91425" spcFirstLastPara="1" rIns="91425" wrap="square" tIns="91425">
            <a:noAutofit/>
          </a:bodyPr>
          <a:lstStyle/>
          <a:p>
            <a:pPr indent="0" lvl="0" marL="457200" rtl="0" algn="l">
              <a:lnSpc>
                <a:spcPct val="115000"/>
              </a:lnSpc>
              <a:spcBef>
                <a:spcPts val="1000"/>
              </a:spcBef>
              <a:spcAft>
                <a:spcPts val="0"/>
              </a:spcAft>
              <a:buNone/>
            </a:pPr>
            <a:r>
              <a:rPr b="1" lang="en-GB" sz="1700">
                <a:solidFill>
                  <a:srgbClr val="CACACA"/>
                </a:solidFill>
              </a:rPr>
              <a:t>For ohmic resistors;</a:t>
            </a:r>
            <a:endParaRPr b="1" sz="1700">
              <a:solidFill>
                <a:srgbClr val="CACACA"/>
              </a:solidFill>
            </a:endParaRPr>
          </a:p>
          <a:p>
            <a:pPr indent="0" lvl="0" marL="457200" rtl="0" algn="l">
              <a:lnSpc>
                <a:spcPct val="115000"/>
              </a:lnSpc>
              <a:spcBef>
                <a:spcPts val="1600"/>
              </a:spcBef>
              <a:spcAft>
                <a:spcPts val="0"/>
              </a:spcAft>
              <a:buNone/>
            </a:pPr>
            <a:r>
              <a:t/>
            </a:r>
            <a:endParaRPr b="1" sz="1700">
              <a:solidFill>
                <a:srgbClr val="CACACA"/>
              </a:solidFill>
            </a:endParaRPr>
          </a:p>
          <a:p>
            <a:pPr indent="0" lvl="0" marL="457200" rtl="0" algn="l">
              <a:lnSpc>
                <a:spcPct val="115000"/>
              </a:lnSpc>
              <a:spcBef>
                <a:spcPts val="1600"/>
              </a:spcBef>
              <a:spcAft>
                <a:spcPts val="0"/>
              </a:spcAft>
              <a:buNone/>
            </a:pPr>
            <a:r>
              <a:t/>
            </a:r>
            <a:endParaRPr b="1" sz="1700">
              <a:solidFill>
                <a:srgbClr val="CACACA"/>
              </a:solidFill>
            </a:endParaRPr>
          </a:p>
          <a:p>
            <a:pPr indent="0" lvl="0" marL="457200" rtl="0" algn="l">
              <a:lnSpc>
                <a:spcPct val="115000"/>
              </a:lnSpc>
              <a:spcBef>
                <a:spcPts val="1600"/>
              </a:spcBef>
              <a:spcAft>
                <a:spcPts val="0"/>
              </a:spcAft>
              <a:buNone/>
            </a:pPr>
            <a:r>
              <a:t/>
            </a:r>
            <a:endParaRPr b="1" sz="1700">
              <a:solidFill>
                <a:srgbClr val="CACACA"/>
              </a:solidFill>
            </a:endParaRPr>
          </a:p>
          <a:p>
            <a:pPr indent="0" lvl="0" marL="457200" rtl="0" algn="l">
              <a:lnSpc>
                <a:spcPct val="115000"/>
              </a:lnSpc>
              <a:spcBef>
                <a:spcPts val="1600"/>
              </a:spcBef>
              <a:spcAft>
                <a:spcPts val="0"/>
              </a:spcAft>
              <a:buNone/>
            </a:pPr>
            <a:r>
              <a:t/>
            </a:r>
            <a:endParaRPr b="1" sz="1700">
              <a:solidFill>
                <a:srgbClr val="CACACA"/>
              </a:solidFill>
            </a:endParaRPr>
          </a:p>
          <a:p>
            <a:pPr indent="0" lvl="0" marL="457200" rtl="0" algn="l">
              <a:lnSpc>
                <a:spcPct val="115000"/>
              </a:lnSpc>
              <a:spcBef>
                <a:spcPts val="1600"/>
              </a:spcBef>
              <a:spcAft>
                <a:spcPts val="0"/>
              </a:spcAft>
              <a:buNone/>
            </a:pPr>
            <a:r>
              <a:t/>
            </a:r>
            <a:endParaRPr b="1" sz="1700">
              <a:solidFill>
                <a:srgbClr val="CACACA"/>
              </a:solidFill>
            </a:endParaRPr>
          </a:p>
          <a:p>
            <a:pPr indent="0" lvl="0" marL="457200" rtl="0" algn="l">
              <a:lnSpc>
                <a:spcPct val="115000"/>
              </a:lnSpc>
              <a:spcBef>
                <a:spcPts val="1600"/>
              </a:spcBef>
              <a:spcAft>
                <a:spcPts val="0"/>
              </a:spcAft>
              <a:buNone/>
            </a:pPr>
            <a:r>
              <a:t/>
            </a:r>
            <a:endParaRPr b="1" sz="1700">
              <a:solidFill>
                <a:srgbClr val="CACACA"/>
              </a:solidFill>
            </a:endParaRPr>
          </a:p>
          <a:p>
            <a:pPr indent="0" lvl="0" marL="457200" rtl="0" algn="l">
              <a:lnSpc>
                <a:spcPct val="115000"/>
              </a:lnSpc>
              <a:spcBef>
                <a:spcPts val="1600"/>
              </a:spcBef>
              <a:spcAft>
                <a:spcPts val="0"/>
              </a:spcAft>
              <a:buNone/>
            </a:pPr>
            <a:r>
              <a:rPr b="1" lang="en-GB" sz="1700">
                <a:solidFill>
                  <a:srgbClr val="CACACA"/>
                </a:solidFill>
              </a:rPr>
              <a:t>From Ohm’s law, the higher the resistance, the lower the current flow.</a:t>
            </a:r>
            <a:endParaRPr b="1" sz="1700">
              <a:solidFill>
                <a:srgbClr val="CACACA"/>
              </a:solidFill>
            </a:endParaRPr>
          </a:p>
          <a:p>
            <a:pPr indent="0" lvl="0" marL="0" rtl="0" algn="l">
              <a:spcBef>
                <a:spcPts val="1600"/>
              </a:spcBef>
              <a:spcAft>
                <a:spcPts val="1600"/>
              </a:spcAft>
              <a:buNone/>
            </a:pPr>
            <a:r>
              <a:t/>
            </a:r>
            <a:endParaRPr/>
          </a:p>
        </p:txBody>
      </p:sp>
      <p:pic>
        <p:nvPicPr>
          <p:cNvPr id="243" name="Google Shape;243;p19"/>
          <p:cNvPicPr preferRelativeResize="0"/>
          <p:nvPr/>
        </p:nvPicPr>
        <p:blipFill>
          <a:blip r:embed="rId3">
            <a:alphaModFix/>
          </a:blip>
          <a:stretch>
            <a:fillRect/>
          </a:stretch>
        </p:blipFill>
        <p:spPr>
          <a:xfrm>
            <a:off x="0" y="3839600"/>
            <a:ext cx="1957825" cy="1303900"/>
          </a:xfrm>
          <a:prstGeom prst="rect">
            <a:avLst/>
          </a:prstGeom>
          <a:noFill/>
          <a:ln>
            <a:noFill/>
          </a:ln>
        </p:spPr>
      </p:pic>
      <p:pic>
        <p:nvPicPr>
          <p:cNvPr id="244" name="Google Shape;244;p19"/>
          <p:cNvPicPr preferRelativeResize="0"/>
          <p:nvPr/>
        </p:nvPicPr>
        <p:blipFill>
          <a:blip r:embed="rId4">
            <a:alphaModFix/>
          </a:blip>
          <a:stretch>
            <a:fillRect/>
          </a:stretch>
        </p:blipFill>
        <p:spPr>
          <a:xfrm>
            <a:off x="7312975" y="0"/>
            <a:ext cx="1831025" cy="1225153"/>
          </a:xfrm>
          <a:prstGeom prst="rect">
            <a:avLst/>
          </a:prstGeom>
          <a:noFill/>
          <a:ln>
            <a:noFill/>
          </a:ln>
        </p:spPr>
      </p:pic>
      <p:pic>
        <p:nvPicPr>
          <p:cNvPr id="245" name="Google Shape;245;p19"/>
          <p:cNvPicPr preferRelativeResize="0"/>
          <p:nvPr/>
        </p:nvPicPr>
        <p:blipFill>
          <a:blip r:embed="rId5">
            <a:alphaModFix/>
          </a:blip>
          <a:stretch>
            <a:fillRect/>
          </a:stretch>
        </p:blipFill>
        <p:spPr>
          <a:xfrm>
            <a:off x="1957825" y="1338275"/>
            <a:ext cx="6279900" cy="30849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0"/>
          <p:cNvSpPr txBox="1"/>
          <p:nvPr>
            <p:ph idx="2" type="title"/>
          </p:nvPr>
        </p:nvSpPr>
        <p:spPr>
          <a:xfrm>
            <a:off x="2155350" y="309675"/>
            <a:ext cx="48333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400"/>
              <a:t>TYPES </a:t>
            </a:r>
            <a:r>
              <a:rPr b="1" lang="en-GB" sz="2400"/>
              <a:t>OF RESISTORS</a:t>
            </a:r>
            <a:endParaRPr b="1" sz="2400"/>
          </a:p>
        </p:txBody>
      </p:sp>
      <p:sp>
        <p:nvSpPr>
          <p:cNvPr id="251" name="Google Shape;251;p20"/>
          <p:cNvSpPr txBox="1"/>
          <p:nvPr>
            <p:ph type="title"/>
          </p:nvPr>
        </p:nvSpPr>
        <p:spPr>
          <a:xfrm>
            <a:off x="702850" y="1954256"/>
            <a:ext cx="3333300" cy="29505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AutoNum type="arabicPeriod"/>
            </a:pPr>
            <a:r>
              <a:rPr b="1" lang="en-GB"/>
              <a:t>FIXED RESISTORS</a:t>
            </a:r>
            <a:endParaRPr b="1"/>
          </a:p>
          <a:p>
            <a:pPr indent="-342900" lvl="0" marL="457200" rtl="0" algn="l">
              <a:lnSpc>
                <a:spcPct val="115000"/>
              </a:lnSpc>
              <a:spcBef>
                <a:spcPts val="1000"/>
              </a:spcBef>
              <a:spcAft>
                <a:spcPts val="0"/>
              </a:spcAft>
              <a:buSzPts val="1800"/>
              <a:buChar char="●"/>
            </a:pPr>
            <a:r>
              <a:rPr lang="en-GB"/>
              <a:t>These resistors have a fixed value of resistance. </a:t>
            </a:r>
            <a:endParaRPr/>
          </a:p>
          <a:p>
            <a:pPr indent="-342900" lvl="0" marL="457200" rtl="0" algn="l">
              <a:lnSpc>
                <a:spcPct val="115000"/>
              </a:lnSpc>
              <a:spcBef>
                <a:spcPts val="1600"/>
              </a:spcBef>
              <a:spcAft>
                <a:spcPts val="0"/>
              </a:spcAft>
              <a:buClr>
                <a:schemeClr val="dk1"/>
              </a:buClr>
              <a:buSzPts val="1800"/>
              <a:buChar char="●"/>
            </a:pPr>
            <a:r>
              <a:rPr lang="en-GB">
                <a:solidFill>
                  <a:schemeClr val="dk1"/>
                </a:solidFill>
              </a:rPr>
              <a:t>Examples include carbon film resistors, wire wound resistors, etc.</a:t>
            </a:r>
            <a:endParaRPr>
              <a:solidFill>
                <a:schemeClr val="dk1"/>
              </a:solidFill>
            </a:endParaRPr>
          </a:p>
          <a:p>
            <a:pPr indent="0" lvl="0" marL="457200" rtl="0" algn="l">
              <a:lnSpc>
                <a:spcPct val="115000"/>
              </a:lnSpc>
              <a:spcBef>
                <a:spcPts val="1600"/>
              </a:spcBef>
              <a:spcAft>
                <a:spcPts val="1600"/>
              </a:spcAft>
              <a:buNone/>
            </a:pPr>
            <a:r>
              <a:t/>
            </a:r>
            <a:endParaRPr b="1"/>
          </a:p>
        </p:txBody>
      </p:sp>
      <p:pic>
        <p:nvPicPr>
          <p:cNvPr id="252" name="Google Shape;252;p20"/>
          <p:cNvPicPr preferRelativeResize="0"/>
          <p:nvPr/>
        </p:nvPicPr>
        <p:blipFill>
          <a:blip r:embed="rId3">
            <a:alphaModFix/>
          </a:blip>
          <a:stretch>
            <a:fillRect/>
          </a:stretch>
        </p:blipFill>
        <p:spPr>
          <a:xfrm>
            <a:off x="4572000" y="1206168"/>
            <a:ext cx="4572000" cy="3428981"/>
          </a:xfrm>
          <a:prstGeom prst="rect">
            <a:avLst/>
          </a:prstGeom>
          <a:solidFill>
            <a:srgbClr val="000000">
              <a:alpha val="4620"/>
            </a:srgbClr>
          </a:solid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1"/>
          <p:cNvSpPr txBox="1"/>
          <p:nvPr>
            <p:ph idx="2" type="title"/>
          </p:nvPr>
        </p:nvSpPr>
        <p:spPr>
          <a:xfrm>
            <a:off x="132275" y="1508200"/>
            <a:ext cx="43509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200"/>
              <a:t>2.   VARIABLE RESISTORS</a:t>
            </a:r>
            <a:endParaRPr b="1" sz="2200"/>
          </a:p>
        </p:txBody>
      </p:sp>
      <p:sp>
        <p:nvSpPr>
          <p:cNvPr id="258" name="Google Shape;258;p21"/>
          <p:cNvSpPr txBox="1"/>
          <p:nvPr>
            <p:ph type="title"/>
          </p:nvPr>
        </p:nvSpPr>
        <p:spPr>
          <a:xfrm>
            <a:off x="239450" y="2019100"/>
            <a:ext cx="4243800" cy="2353200"/>
          </a:xfrm>
          <a:prstGeom prst="rect">
            <a:avLst/>
          </a:prstGeom>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a:t>These are resistors whose resistance values can be adjusted.</a:t>
            </a:r>
            <a:endParaRPr/>
          </a:p>
          <a:p>
            <a:pPr indent="-342900" lvl="0" marL="457200" rtl="0" algn="l">
              <a:lnSpc>
                <a:spcPct val="115000"/>
              </a:lnSpc>
              <a:spcBef>
                <a:spcPts val="1000"/>
              </a:spcBef>
              <a:spcAft>
                <a:spcPts val="1600"/>
              </a:spcAft>
              <a:buSzPts val="1800"/>
              <a:buChar char="●"/>
            </a:pPr>
            <a:r>
              <a:rPr lang="en-GB"/>
              <a:t>Examples include potentiometers and rheostats.</a:t>
            </a:r>
            <a:endParaRPr/>
          </a:p>
        </p:txBody>
      </p:sp>
      <p:pic>
        <p:nvPicPr>
          <p:cNvPr id="259" name="Google Shape;259;p21"/>
          <p:cNvPicPr preferRelativeResize="0"/>
          <p:nvPr/>
        </p:nvPicPr>
        <p:blipFill>
          <a:blip r:embed="rId3">
            <a:alphaModFix/>
          </a:blip>
          <a:stretch>
            <a:fillRect/>
          </a:stretch>
        </p:blipFill>
        <p:spPr>
          <a:xfrm>
            <a:off x="4788050" y="-12"/>
            <a:ext cx="4355950" cy="2909775"/>
          </a:xfrm>
          <a:prstGeom prst="rect">
            <a:avLst/>
          </a:prstGeom>
          <a:noFill/>
          <a:ln>
            <a:noFill/>
          </a:ln>
        </p:spPr>
      </p:pic>
      <p:pic>
        <p:nvPicPr>
          <p:cNvPr id="260" name="Google Shape;260;p21"/>
          <p:cNvPicPr preferRelativeResize="0"/>
          <p:nvPr/>
        </p:nvPicPr>
        <p:blipFill>
          <a:blip r:embed="rId4">
            <a:alphaModFix/>
          </a:blip>
          <a:stretch>
            <a:fillRect/>
          </a:stretch>
        </p:blipFill>
        <p:spPr>
          <a:xfrm>
            <a:off x="5370975" y="2391425"/>
            <a:ext cx="2625925" cy="26521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2"/>
          <p:cNvSpPr txBox="1"/>
          <p:nvPr>
            <p:ph idx="2" type="title"/>
          </p:nvPr>
        </p:nvSpPr>
        <p:spPr>
          <a:xfrm>
            <a:off x="456275" y="1413950"/>
            <a:ext cx="41001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200"/>
              <a:t>3.   SPECIAL RESISTORS</a:t>
            </a:r>
            <a:endParaRPr b="1" sz="2200"/>
          </a:p>
        </p:txBody>
      </p:sp>
      <p:sp>
        <p:nvSpPr>
          <p:cNvPr id="266" name="Google Shape;266;p22"/>
          <p:cNvSpPr txBox="1"/>
          <p:nvPr>
            <p:ph type="title"/>
          </p:nvPr>
        </p:nvSpPr>
        <p:spPr>
          <a:xfrm>
            <a:off x="298925" y="2058000"/>
            <a:ext cx="4414800" cy="33963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a:t>These are unique property resistors used in specific applications, and are classified under;</a:t>
            </a:r>
            <a:endParaRPr/>
          </a:p>
          <a:p>
            <a:pPr indent="-342900" lvl="0" marL="457200" rtl="0" algn="l">
              <a:lnSpc>
                <a:spcPct val="115000"/>
              </a:lnSpc>
              <a:spcBef>
                <a:spcPts val="1000"/>
              </a:spcBef>
              <a:spcAft>
                <a:spcPts val="0"/>
              </a:spcAft>
              <a:buSzPts val="1800"/>
              <a:buChar char="●"/>
            </a:pPr>
            <a:r>
              <a:rPr b="1" lang="en-GB"/>
              <a:t>Thermistors </a:t>
            </a:r>
            <a:r>
              <a:rPr lang="en-GB"/>
              <a:t>which are heat </a:t>
            </a:r>
            <a:r>
              <a:rPr lang="en-GB"/>
              <a:t>sensitive</a:t>
            </a:r>
            <a:endParaRPr/>
          </a:p>
          <a:p>
            <a:pPr indent="-342900" lvl="0" marL="457200" rtl="0" algn="l">
              <a:lnSpc>
                <a:spcPct val="115000"/>
              </a:lnSpc>
              <a:spcBef>
                <a:spcPts val="1000"/>
              </a:spcBef>
              <a:spcAft>
                <a:spcPts val="1600"/>
              </a:spcAft>
              <a:buSzPts val="1800"/>
              <a:buChar char="●"/>
            </a:pPr>
            <a:r>
              <a:rPr b="1" lang="en-GB"/>
              <a:t>Photoresistors </a:t>
            </a:r>
            <a:r>
              <a:rPr lang="en-GB"/>
              <a:t>which are light sensitive.</a:t>
            </a:r>
            <a:endParaRPr/>
          </a:p>
        </p:txBody>
      </p:sp>
      <p:pic>
        <p:nvPicPr>
          <p:cNvPr id="267" name="Google Shape;267;p22"/>
          <p:cNvPicPr preferRelativeResize="0"/>
          <p:nvPr/>
        </p:nvPicPr>
        <p:blipFill>
          <a:blip r:embed="rId3">
            <a:alphaModFix/>
          </a:blip>
          <a:stretch>
            <a:fillRect/>
          </a:stretch>
        </p:blipFill>
        <p:spPr>
          <a:xfrm>
            <a:off x="5018525" y="0"/>
            <a:ext cx="4125475" cy="2335019"/>
          </a:xfrm>
          <a:prstGeom prst="rect">
            <a:avLst/>
          </a:prstGeom>
          <a:noFill/>
          <a:ln>
            <a:noFill/>
          </a:ln>
        </p:spPr>
      </p:pic>
      <p:pic>
        <p:nvPicPr>
          <p:cNvPr id="268" name="Google Shape;268;p22"/>
          <p:cNvPicPr preferRelativeResize="0"/>
          <p:nvPr/>
        </p:nvPicPr>
        <p:blipFill>
          <a:blip r:embed="rId4">
            <a:alphaModFix/>
          </a:blip>
          <a:stretch>
            <a:fillRect/>
          </a:stretch>
        </p:blipFill>
        <p:spPr>
          <a:xfrm>
            <a:off x="5448700" y="2504306"/>
            <a:ext cx="2503681" cy="250368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pic>
        <p:nvPicPr>
          <p:cNvPr id="273" name="Google Shape;273;p23"/>
          <p:cNvPicPr preferRelativeResize="0"/>
          <p:nvPr/>
        </p:nvPicPr>
        <p:blipFill>
          <a:blip r:embed="rId3">
            <a:alphaModFix/>
          </a:blip>
          <a:stretch>
            <a:fillRect/>
          </a:stretch>
        </p:blipFill>
        <p:spPr>
          <a:xfrm>
            <a:off x="133575" y="60425"/>
            <a:ext cx="8876850" cy="4828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4"/>
          <p:cNvSpPr txBox="1"/>
          <p:nvPr>
            <p:ph type="title"/>
          </p:nvPr>
        </p:nvSpPr>
        <p:spPr>
          <a:xfrm>
            <a:off x="679575" y="343800"/>
            <a:ext cx="8173500" cy="90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a:t>COMMON APPLICATIONS OF RESISTORS</a:t>
            </a:r>
            <a:endParaRPr b="1" sz="2900"/>
          </a:p>
        </p:txBody>
      </p:sp>
      <p:sp>
        <p:nvSpPr>
          <p:cNvPr id="279" name="Google Shape;279;p24"/>
          <p:cNvSpPr txBox="1"/>
          <p:nvPr>
            <p:ph idx="1" type="body"/>
          </p:nvPr>
        </p:nvSpPr>
        <p:spPr>
          <a:xfrm>
            <a:off x="1383425" y="1246800"/>
            <a:ext cx="7002000" cy="3896700"/>
          </a:xfrm>
          <a:prstGeom prst="rect">
            <a:avLst/>
          </a:prstGeom>
        </p:spPr>
        <p:txBody>
          <a:bodyPr anchorCtr="0" anchor="t" bIns="91425" lIns="91425" spcFirstLastPara="1" rIns="91425" wrap="square" tIns="91425">
            <a:noAutofit/>
          </a:bodyPr>
          <a:lstStyle/>
          <a:p>
            <a:pPr indent="-342900" lvl="0" marL="457200" rtl="0" algn="l">
              <a:spcBef>
                <a:spcPts val="1000"/>
              </a:spcBef>
              <a:spcAft>
                <a:spcPts val="0"/>
              </a:spcAft>
              <a:buSzPts val="1800"/>
              <a:buFont typeface="Montserrat"/>
              <a:buChar char="●"/>
            </a:pPr>
            <a:r>
              <a:rPr b="1" lang="en-GB" sz="1800">
                <a:latin typeface="Montserrat"/>
                <a:ea typeface="Montserrat"/>
                <a:cs typeface="Montserrat"/>
                <a:sym typeface="Montserrat"/>
              </a:rPr>
              <a:t>Voltage Division. </a:t>
            </a:r>
            <a:r>
              <a:rPr lang="en-GB" sz="1800">
                <a:latin typeface="Montserrat"/>
                <a:ea typeface="Montserrat"/>
                <a:cs typeface="Montserrat"/>
                <a:sym typeface="Montserrat"/>
              </a:rPr>
              <a:t>Often resistors are used in voltage divider circuits to create a desired voltage from a higher voltage supply.</a:t>
            </a:r>
            <a:endParaRPr b="1" sz="1800">
              <a:latin typeface="Montserrat"/>
              <a:ea typeface="Montserrat"/>
              <a:cs typeface="Montserrat"/>
              <a:sym typeface="Montserrat"/>
            </a:endParaRPr>
          </a:p>
          <a:p>
            <a:pPr indent="-342900" lvl="0" marL="457200" rtl="0" algn="l">
              <a:spcBef>
                <a:spcPts val="1600"/>
              </a:spcBef>
              <a:spcAft>
                <a:spcPts val="0"/>
              </a:spcAft>
              <a:buSzPts val="1800"/>
              <a:buFont typeface="Montserrat"/>
              <a:buChar char="●"/>
            </a:pPr>
            <a:r>
              <a:rPr b="1" lang="en-GB" sz="1800">
                <a:latin typeface="Montserrat"/>
                <a:ea typeface="Montserrat"/>
                <a:cs typeface="Montserrat"/>
                <a:sym typeface="Montserrat"/>
              </a:rPr>
              <a:t>Pull-up and Pull-down resistors </a:t>
            </a:r>
            <a:r>
              <a:rPr lang="en-GB" sz="1800">
                <a:latin typeface="Montserrat"/>
                <a:ea typeface="Montserrat"/>
                <a:cs typeface="Montserrat"/>
                <a:sym typeface="Montserrat"/>
              </a:rPr>
              <a:t>are used to ensure that pins of microcontrollers and other digital logic devices have a known state when no active signal is present.</a:t>
            </a:r>
            <a:endParaRPr sz="1800">
              <a:latin typeface="Montserrat"/>
              <a:ea typeface="Montserrat"/>
              <a:cs typeface="Montserrat"/>
              <a:sym typeface="Montserrat"/>
            </a:endParaRPr>
          </a:p>
          <a:p>
            <a:pPr indent="-368300" lvl="0" marL="457200" rtl="0" algn="l">
              <a:spcBef>
                <a:spcPts val="1600"/>
              </a:spcBef>
              <a:spcAft>
                <a:spcPts val="0"/>
              </a:spcAft>
              <a:buSzPts val="2200"/>
              <a:buFont typeface="Montserrat"/>
              <a:buChar char="●"/>
            </a:pPr>
            <a:r>
              <a:rPr b="1" lang="en-GB" sz="1700">
                <a:latin typeface="Arial"/>
                <a:ea typeface="Arial"/>
                <a:cs typeface="Arial"/>
                <a:sym typeface="Arial"/>
              </a:rPr>
              <a:t>Protection of Analog Inputs</a:t>
            </a:r>
            <a:r>
              <a:rPr b="1" lang="en-GB" sz="1200">
                <a:latin typeface="Arial"/>
                <a:ea typeface="Arial"/>
                <a:cs typeface="Arial"/>
                <a:sym typeface="Arial"/>
              </a:rPr>
              <a:t> </a:t>
            </a:r>
            <a:r>
              <a:rPr b="1" lang="en-GB" sz="1100">
                <a:latin typeface="Arial"/>
                <a:ea typeface="Arial"/>
                <a:cs typeface="Arial"/>
                <a:sym typeface="Arial"/>
              </a:rPr>
              <a:t>Resistors are placed in series with analog input pins to limit the current in case of unexpected voltage spikes or excessive input voltages.</a:t>
            </a:r>
            <a:endParaRPr b="1" sz="1100">
              <a:latin typeface="Arial"/>
              <a:ea typeface="Arial"/>
              <a:cs typeface="Arial"/>
              <a:sym typeface="Arial"/>
            </a:endParaRPr>
          </a:p>
          <a:p>
            <a:pPr indent="-285750" lvl="0" marL="457200" rtl="0" algn="l">
              <a:spcBef>
                <a:spcPts val="0"/>
              </a:spcBef>
              <a:spcAft>
                <a:spcPts val="0"/>
              </a:spcAft>
              <a:buClr>
                <a:schemeClr val="lt1"/>
              </a:buClr>
              <a:buSzPts val="900"/>
              <a:buFont typeface="Arial"/>
              <a:buChar char="●"/>
            </a:pPr>
            <a:r>
              <a:rPr b="1" lang="en-GB" sz="900">
                <a:latin typeface="Arial"/>
                <a:ea typeface="Arial"/>
                <a:cs typeface="Arial"/>
                <a:sym typeface="Arial"/>
              </a:rPr>
              <a:t>Example: When interfacing with external sensors, a resistor in series with the analog input pin helps protect the microcontroller's ADC from over-voltage, improving robustness.</a:t>
            </a:r>
            <a:endParaRPr b="1" sz="900">
              <a:latin typeface="Arial"/>
              <a:ea typeface="Arial"/>
              <a:cs typeface="Arial"/>
              <a:sym typeface="Arial"/>
            </a:endParaRPr>
          </a:p>
          <a:p>
            <a:pPr indent="0" lvl="0" marL="457200" rtl="0" algn="l">
              <a:spcBef>
                <a:spcPts val="1200"/>
              </a:spcBef>
              <a:spcAft>
                <a:spcPts val="0"/>
              </a:spcAft>
              <a:buNone/>
            </a:pPr>
            <a:r>
              <a:t/>
            </a:r>
            <a:endParaRPr sz="1500">
              <a:latin typeface="Montserrat"/>
              <a:ea typeface="Montserrat"/>
              <a:cs typeface="Montserrat"/>
              <a:sym typeface="Montserrat"/>
            </a:endParaRPr>
          </a:p>
          <a:p>
            <a:pPr indent="0" lvl="0" marL="457200" rtl="0" algn="l">
              <a:spcBef>
                <a:spcPts val="1600"/>
              </a:spcBef>
              <a:spcAft>
                <a:spcPts val="0"/>
              </a:spcAft>
              <a:buNone/>
            </a:pPr>
            <a:r>
              <a:t/>
            </a:r>
            <a:endParaRPr sz="1500">
              <a:latin typeface="Montserrat"/>
              <a:ea typeface="Montserrat"/>
              <a:cs typeface="Montserrat"/>
              <a:sym typeface="Montserrat"/>
            </a:endParaRPr>
          </a:p>
          <a:p>
            <a:pPr indent="0" lvl="0" marL="0" rtl="0" algn="l">
              <a:spcBef>
                <a:spcPts val="1600"/>
              </a:spcBef>
              <a:spcAft>
                <a:spcPts val="0"/>
              </a:spcAft>
              <a:buNone/>
            </a:pPr>
            <a:r>
              <a:t/>
            </a:r>
            <a:endParaRPr sz="1500">
              <a:latin typeface="Montserrat"/>
              <a:ea typeface="Montserrat"/>
              <a:cs typeface="Montserrat"/>
              <a:sym typeface="Montserrat"/>
            </a:endParaRPr>
          </a:p>
          <a:p>
            <a:pPr indent="0" lvl="0" marL="0" rtl="0" algn="l">
              <a:spcBef>
                <a:spcPts val="1600"/>
              </a:spcBef>
              <a:spcAft>
                <a:spcPts val="1600"/>
              </a:spcAft>
              <a:buNone/>
            </a:pPr>
            <a:r>
              <a:t/>
            </a:r>
            <a:endParaRPr sz="10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5"/>
          <p:cNvSpPr txBox="1"/>
          <p:nvPr>
            <p:ph type="title"/>
          </p:nvPr>
        </p:nvSpPr>
        <p:spPr>
          <a:xfrm>
            <a:off x="1297500" y="167275"/>
            <a:ext cx="7038900" cy="61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Voltage Division</a:t>
            </a:r>
            <a:endParaRPr/>
          </a:p>
        </p:txBody>
      </p:sp>
      <p:sp>
        <p:nvSpPr>
          <p:cNvPr id="285" name="Google Shape;285;p25"/>
          <p:cNvSpPr txBox="1"/>
          <p:nvPr>
            <p:ph idx="1" type="body"/>
          </p:nvPr>
        </p:nvSpPr>
        <p:spPr>
          <a:xfrm>
            <a:off x="1052550" y="77897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E8E8E8"/>
                </a:solidFill>
                <a:highlight>
                  <a:srgbClr val="1F1F1F"/>
                </a:highlight>
                <a:latin typeface="Arial"/>
                <a:ea typeface="Arial"/>
                <a:cs typeface="Arial"/>
                <a:sym typeface="Arial"/>
              </a:rPr>
              <a:t>Voltage dividers are</a:t>
            </a:r>
            <a:r>
              <a:rPr b="1" lang="en-GB" sz="1800">
                <a:solidFill>
                  <a:srgbClr val="E8E8E8"/>
                </a:solidFill>
                <a:highlight>
                  <a:srgbClr val="1F1F1F"/>
                </a:highlight>
                <a:latin typeface="Arial"/>
                <a:ea typeface="Arial"/>
                <a:cs typeface="Arial"/>
                <a:sym typeface="Arial"/>
              </a:rPr>
              <a:t> </a:t>
            </a:r>
            <a:r>
              <a:rPr b="1" lang="en-GB" sz="1800">
                <a:solidFill>
                  <a:srgbClr val="FFFFFF"/>
                </a:solidFill>
                <a:latin typeface="Arial"/>
                <a:ea typeface="Arial"/>
                <a:cs typeface="Arial"/>
                <a:sym typeface="Arial"/>
              </a:rPr>
              <a:t>used for adjusting the level of a signal, for bias of active devices in amplifiers, and for measurement of voltages</a:t>
            </a:r>
            <a:endParaRPr b="1" sz="1800">
              <a:solidFill>
                <a:srgbClr val="FFFFFF"/>
              </a:solidFill>
              <a:latin typeface="Arial"/>
              <a:ea typeface="Arial"/>
              <a:cs typeface="Arial"/>
              <a:sym typeface="Arial"/>
            </a:endParaRPr>
          </a:p>
          <a:p>
            <a:pPr indent="0" lvl="0" marL="0" rtl="0" algn="l">
              <a:spcBef>
                <a:spcPts val="1600"/>
              </a:spcBef>
              <a:spcAft>
                <a:spcPts val="0"/>
              </a:spcAft>
              <a:buNone/>
            </a:pPr>
            <a:r>
              <a:rPr b="1" lang="en-GB" sz="1200">
                <a:latin typeface="Arial"/>
                <a:ea typeface="Arial"/>
                <a:cs typeface="Arial"/>
                <a:sym typeface="Arial"/>
              </a:rPr>
              <a:t>Example</a:t>
            </a:r>
            <a:r>
              <a:rPr lang="en-GB" sz="1200">
                <a:latin typeface="Arial"/>
                <a:ea typeface="Arial"/>
                <a:cs typeface="Arial"/>
                <a:sym typeface="Arial"/>
              </a:rPr>
              <a:t>: In a 5V system, a voltage divider can step down the voltage to 3.3V for components like sensors or ADCs (Analog-to-Digital Converters) that only support lower voltage levels  (Kirchoff’s).</a:t>
            </a:r>
            <a:endParaRPr b="1" sz="1900">
              <a:latin typeface="Arial"/>
              <a:ea typeface="Arial"/>
              <a:cs typeface="Arial"/>
              <a:sym typeface="Arial"/>
            </a:endParaRPr>
          </a:p>
          <a:p>
            <a:pPr indent="0" lvl="0" marL="0" rtl="0" algn="l">
              <a:spcBef>
                <a:spcPts val="1600"/>
              </a:spcBef>
              <a:spcAft>
                <a:spcPts val="1600"/>
              </a:spcAft>
              <a:buNone/>
            </a:pPr>
            <a:r>
              <a:t/>
            </a:r>
            <a:endParaRPr b="1" sz="2000">
              <a:solidFill>
                <a:srgbClr val="FFFFFF"/>
              </a:solidFill>
              <a:highlight>
                <a:srgbClr val="34457F"/>
              </a:highlight>
              <a:latin typeface="Arial"/>
              <a:ea typeface="Arial"/>
              <a:cs typeface="Arial"/>
              <a:sym typeface="Arial"/>
            </a:endParaRPr>
          </a:p>
        </p:txBody>
      </p:sp>
      <p:pic>
        <p:nvPicPr>
          <p:cNvPr id="286" name="Google Shape;286;p25"/>
          <p:cNvPicPr preferRelativeResize="0"/>
          <p:nvPr/>
        </p:nvPicPr>
        <p:blipFill>
          <a:blip r:embed="rId3">
            <a:alphaModFix/>
          </a:blip>
          <a:stretch>
            <a:fillRect/>
          </a:stretch>
        </p:blipFill>
        <p:spPr>
          <a:xfrm>
            <a:off x="1052550" y="2571753"/>
            <a:ext cx="7283850" cy="24978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